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sldIdLst>
    <p:sldId id="310" r:id="rId2"/>
    <p:sldId id="1540" r:id="rId3"/>
    <p:sldId id="258" r:id="rId4"/>
    <p:sldId id="31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830" y="4343322"/>
            <a:ext cx="5486309" cy="276999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2783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85830" y="4343322"/>
            <a:ext cx="5486309" cy="276999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964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laus_messner@web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www.elearning-freiburg.d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half" idx="2"/>
          </p:nvPr>
        </p:nvSpPr>
        <p:spPr>
          <a:xfrm>
            <a:off x="35496" y="5711302"/>
            <a:ext cx="9108504" cy="822920"/>
          </a:xfrm>
        </p:spPr>
        <p:txBody>
          <a:bodyPr>
            <a:normAutofit/>
          </a:bodyPr>
          <a:lstStyle/>
          <a:p>
            <a:r>
              <a:rPr lang="de-DE" dirty="0" smtClean="0"/>
              <a:t>Trainer: Klaus Messner</a:t>
            </a:r>
          </a:p>
          <a:p>
            <a:r>
              <a:rPr lang="de-DE" dirty="0" smtClean="0"/>
              <a:t>E-Mail</a:t>
            </a:r>
            <a:r>
              <a:rPr lang="de-DE" dirty="0"/>
              <a:t>: </a:t>
            </a:r>
            <a:r>
              <a:rPr lang="de-DE" dirty="0" smtClean="0">
                <a:hlinkClick r:id="rId3"/>
              </a:rPr>
              <a:t>klaus_messner@web.de</a:t>
            </a:r>
            <a:r>
              <a:rPr lang="de-DE" dirty="0" smtClean="0"/>
              <a:t>, Internet: </a:t>
            </a:r>
            <a:r>
              <a:rPr lang="de-DE" dirty="0" smtClean="0">
                <a:hlinkClick r:id="rId4"/>
              </a:rPr>
              <a:t>www.elearning-freiburg.de</a:t>
            </a:r>
            <a:r>
              <a:rPr lang="de-DE" dirty="0" smtClean="0"/>
              <a:t> 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179512" y="4678538"/>
            <a:ext cx="8735888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Differenzialrechnung * Integralrechnung * Geometrie</a:t>
            </a:r>
            <a:br>
              <a:rPr lang="de-DE" dirty="0" smtClean="0"/>
            </a:br>
            <a:r>
              <a:rPr lang="de-DE" dirty="0" smtClean="0"/>
              <a:t>Stochastik * Zusatzthemen * Prüfungsaufgaben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0" y="8128"/>
            <a:ext cx="9144000" cy="452431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hangingPunct="0"/>
            <a:endParaRPr lang="de-DE" sz="7200" dirty="0" smtClean="0">
              <a:gradFill>
                <a:gsLst>
                  <a:gs pos="0">
                    <a:srgbClr val="000080"/>
                  </a:gs>
                  <a:gs pos="100000">
                    <a:srgbClr val="0099FF"/>
                  </a:gs>
                </a:gsLst>
                <a:lin ang="5400000"/>
              </a:gradFill>
              <a:latin typeface="Comic Sans MS" pitchFamily="66"/>
              <a:ea typeface="MS Gothic" pitchFamily="2"/>
              <a:cs typeface="Tahoma" pitchFamily="2"/>
            </a:endParaRPr>
          </a:p>
          <a:p>
            <a:pPr algn="ctr" hangingPunct="0"/>
            <a:r>
              <a:rPr lang="de-DE" sz="8800" dirty="0" smtClean="0">
                <a:gradFill>
                  <a:gsLst>
                    <a:gs pos="0">
                      <a:srgbClr val="000080"/>
                    </a:gs>
                    <a:gs pos="100000">
                      <a:srgbClr val="0099FF"/>
                    </a:gs>
                  </a:gsLst>
                  <a:lin ang="5400000"/>
                </a:gradFill>
                <a:latin typeface="Comic Sans MS" pitchFamily="66"/>
                <a:ea typeface="MS Gothic" pitchFamily="2"/>
                <a:cs typeface="Tahoma" pitchFamily="2"/>
              </a:rPr>
              <a:t>Abikurs 2018</a:t>
            </a:r>
            <a:endParaRPr lang="de-DE" sz="8800" dirty="0">
              <a:gradFill>
                <a:gsLst>
                  <a:gs pos="0">
                    <a:srgbClr val="000080"/>
                  </a:gs>
                  <a:gs pos="100000">
                    <a:srgbClr val="0099FF"/>
                  </a:gs>
                </a:gsLst>
                <a:lin ang="5400000"/>
              </a:gradFill>
              <a:latin typeface="Comic Sans MS" pitchFamily="66"/>
              <a:ea typeface="MS Gothic" pitchFamily="2"/>
              <a:cs typeface="Tahoma" pitchFamily="2"/>
            </a:endParaRPr>
          </a:p>
          <a:p>
            <a:pPr algn="ctr" hangingPunct="0"/>
            <a:r>
              <a:rPr lang="de-DE" sz="8800" dirty="0" smtClean="0">
                <a:gradFill>
                  <a:gsLst>
                    <a:gs pos="0">
                      <a:srgbClr val="000080"/>
                    </a:gs>
                    <a:gs pos="100000">
                      <a:srgbClr val="0099FF"/>
                    </a:gs>
                  </a:gsLst>
                  <a:lin ang="5400000"/>
                </a:gradFill>
                <a:latin typeface="Comic Sans MS" pitchFamily="66"/>
                <a:ea typeface="MS Gothic" pitchFamily="2"/>
                <a:cs typeface="Tahoma" pitchFamily="2"/>
              </a:rPr>
              <a:t>Mathematik</a:t>
            </a:r>
          </a:p>
          <a:p>
            <a:pPr algn="ctr" hangingPunct="0"/>
            <a:r>
              <a:rPr lang="de-DE" sz="4000" dirty="0">
                <a:gradFill>
                  <a:gsLst>
                    <a:gs pos="0">
                      <a:srgbClr val="000080"/>
                    </a:gs>
                    <a:gs pos="100000">
                      <a:srgbClr val="0099FF"/>
                    </a:gs>
                  </a:gsLst>
                  <a:lin ang="5400000"/>
                </a:gradFill>
                <a:latin typeface="Comic Sans MS" pitchFamily="66"/>
                <a:ea typeface="MS Gothic" pitchFamily="2"/>
                <a:cs typeface="Tahoma" pitchFamily="2"/>
              </a:rPr>
              <a:t> </a:t>
            </a:r>
            <a:endParaRPr lang="de-DE" sz="4000" dirty="0" smtClean="0">
              <a:gradFill>
                <a:gsLst>
                  <a:gs pos="0">
                    <a:srgbClr val="000080"/>
                  </a:gs>
                  <a:gs pos="100000">
                    <a:srgbClr val="0099FF"/>
                  </a:gs>
                </a:gsLst>
                <a:lin ang="5400000"/>
              </a:gradFill>
              <a:latin typeface="Comic Sans MS" pitchFamily="66"/>
              <a:ea typeface="MS Gothic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0238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Fahrplan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Pflichtteil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Taschenrechner</a:t>
            </a:r>
          </a:p>
          <a:p>
            <a:pPr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Wahlteil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Analysis</a:t>
            </a: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Analytische Geometrie</a:t>
            </a:r>
            <a:endParaRPr lang="de-DE" sz="28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  <a:p>
            <a:pPr lvl="1">
              <a:buSzPct val="100000"/>
              <a:buFont typeface="Arial" panose="020B0604020202020204" pitchFamily="34" charset="0"/>
              <a:buChar char="•"/>
            </a:pPr>
            <a:r>
              <a:rPr lang="de-DE" sz="2800" dirty="0" smtClean="0">
                <a:solidFill>
                  <a:srgbClr val="000000"/>
                </a:solidFill>
                <a:ea typeface="Verdana" pitchFamily="34" charset="0"/>
                <a:cs typeface="Verdana" pitchFamily="34" charset="0"/>
              </a:rPr>
              <a:t>Stochastik</a:t>
            </a:r>
            <a:endParaRPr lang="de-DE" sz="2800" dirty="0">
              <a:solidFill>
                <a:srgbClr val="000000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8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Bogenmaß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lvl="0"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Veranschaulichung am Einheitskreis.</a:t>
                </a:r>
              </a:p>
              <a:p>
                <a:pPr>
                  <a:buNone/>
                </a:pPr>
                <a:endParaRPr lang="de-DE" sz="800" dirty="0" smtClean="0">
                  <a:solidFill>
                    <a:srgbClr val="000000"/>
                  </a:solidFill>
                  <a:ea typeface="Verdana" pitchFamily="34" charset="0"/>
                  <a:cs typeface="Verdana" pitchFamily="34" charset="0"/>
                </a:endParaRPr>
              </a:p>
              <a:p>
                <a:pPr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360°≙</m:t>
                    </m:r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</a:rPr>
                      <m:t>2</m:t>
                    </m:r>
                    <m:r>
                      <a:rPr lang="el-GR" sz="2400" i="1" dirty="0">
                        <a:solidFill>
                          <a:srgbClr val="000000"/>
                        </a:solidFill>
                        <a:latin typeface="Cambria Math"/>
                        <a:ea typeface="OpenSymbol"/>
                      </a:rPr>
                      <m:t>𝜋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OpenSymbol"/>
                  </a:rPr>
                  <a:t> </a:t>
                </a:r>
                <a:endParaRPr lang="de-DE" sz="2400" dirty="0">
                  <a:solidFill>
                    <a:srgbClr val="000000"/>
                  </a:solidFill>
                  <a:ea typeface="OpenSymbol"/>
                </a:endParaRPr>
              </a:p>
              <a:p>
                <a:pPr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180°</m:t>
                    </m:r>
                    <m:r>
                      <a:rPr lang="el-GR" sz="2400" i="1" dirty="0" smtClean="0">
                        <a:solidFill>
                          <a:srgbClr val="000000"/>
                        </a:solidFill>
                        <a:latin typeface="Cambria Math"/>
                        <a:ea typeface="OpenSymbol"/>
                      </a:rPr>
                      <m:t>≙</m:t>
                    </m:r>
                    <m:r>
                      <a:rPr lang="el-GR" sz="2400" i="1" dirty="0" smtClean="0">
                        <a:solidFill>
                          <a:srgbClr val="000000"/>
                        </a:solidFill>
                        <a:latin typeface="Cambria Math"/>
                        <a:ea typeface="OpenSymbol"/>
                      </a:rPr>
                      <m:t>𝜋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OpenSymbol"/>
                  </a:rPr>
                  <a:t> </a:t>
                </a:r>
                <a:endParaRPr lang="de-DE" sz="2400" dirty="0">
                  <a:solidFill>
                    <a:srgbClr val="000000"/>
                  </a:solidFill>
                  <a:ea typeface="OpenSymbol"/>
                </a:endParaRPr>
              </a:p>
              <a:p>
                <a:pPr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		  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90°≙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  <a:ea typeface="OpenSymbol"/>
                      </a:rPr>
                      <m:t>𝜋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  <a:ea typeface="OpenSymbol"/>
                      </a:rPr>
                      <m:t>/2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OpenSymbol"/>
                  </a:rPr>
                  <a:t> </a:t>
                </a:r>
                <a:endParaRPr lang="de-DE" sz="2400" dirty="0">
                  <a:solidFill>
                    <a:srgbClr val="000000"/>
                  </a:solidFill>
                  <a:ea typeface="OpenSymbol"/>
                </a:endParaRPr>
              </a:p>
              <a:p>
                <a:pPr>
                  <a:buNone/>
                </a:pPr>
                <a:r>
                  <a:rPr lang="de-DE" sz="2400" dirty="0" smtClean="0">
                    <a:solidFill>
                      <a:srgbClr val="000000"/>
                    </a:solidFill>
                    <a:ea typeface="Verdana" pitchFamily="34" charset="0"/>
                    <a:cs typeface="Verdana" pitchFamily="34" charset="0"/>
                  </a:rPr>
                  <a:t>		  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srgbClr val="000000"/>
                        </a:solidFill>
                        <a:latin typeface="Cambria Math"/>
                        <a:ea typeface="Verdana" pitchFamily="34" charset="0"/>
                        <a:cs typeface="Verdana" pitchFamily="34" charset="0"/>
                      </a:rPr>
                      <m:t>45°≙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  <a:ea typeface="OpenSymbol"/>
                      </a:rPr>
                      <m:t>𝜋</m:t>
                    </m:r>
                    <m:r>
                      <a:rPr lang="de-DE" sz="2400" b="0" i="1" dirty="0" smtClean="0">
                        <a:solidFill>
                          <a:srgbClr val="000000"/>
                        </a:solidFill>
                        <a:latin typeface="Cambria Math"/>
                        <a:ea typeface="OpenSymbol"/>
                      </a:rPr>
                      <m:t>/4</m:t>
                    </m:r>
                  </m:oMath>
                </a14:m>
                <a:r>
                  <a:rPr lang="de-DE" sz="2400" dirty="0" smtClean="0">
                    <a:solidFill>
                      <a:srgbClr val="000000"/>
                    </a:solidFill>
                    <a:ea typeface="OpenSymbol"/>
                  </a:rPr>
                  <a:t> </a:t>
                </a:r>
              </a:p>
              <a:p>
                <a:pPr>
                  <a:buNone/>
                </a:pPr>
                <a:endParaRPr lang="de-DE" sz="2400" dirty="0">
                  <a:solidFill>
                    <a:srgbClr val="000000"/>
                  </a:solidFill>
                  <a:ea typeface="OpenSymbol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sin</m:t>
                    </m:r>
                    <m:r>
                      <a:rPr lang="de-DE" sz="2400">
                        <a:latin typeface="Cambria Math"/>
                      </a:rPr>
                      <m:t> 45°=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cos</m:t>
                    </m:r>
                    <m:r>
                      <a:rPr lang="de-DE" sz="2400">
                        <a:latin typeface="Cambria Math"/>
                      </a:rPr>
                      <m:t> 45°=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de-DE" sz="2400" dirty="0" smtClean="0"/>
                  <a:t> 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bzw</a:t>
                </a:r>
                <a:r>
                  <a:rPr lang="de-DE" sz="2400" dirty="0">
                    <a:solidFill>
                      <a:srgbClr val="000000"/>
                    </a:solidFill>
                  </a:rPr>
                  <a:t>. im </a:t>
                </a:r>
                <a:r>
                  <a:rPr lang="de-DE" sz="2400" dirty="0" smtClean="0">
                    <a:solidFill>
                      <a:srgbClr val="000000"/>
                    </a:solidFill>
                  </a:rPr>
                  <a:t>Bogenmaß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sin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de-DE" sz="240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de-DE" sz="2400">
                        <a:latin typeface="Cambria Math"/>
                      </a:rPr>
                      <m:t>cos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de-DE" sz="2400">
                            <a:latin typeface="Cambria Math"/>
                          </a:rPr>
                          <m:t>π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de-DE" sz="24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den>
                    </m:f>
                    <m:rad>
                      <m:radPr>
                        <m:degHide m:val="on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40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de-DE" sz="2400" dirty="0" smtClean="0">
                    <a:latin typeface="Albany" pitchFamily="18"/>
                  </a:rPr>
                  <a:t> </a:t>
                </a:r>
                <a:endParaRPr lang="de-DE" sz="240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3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platzhalter 27"/>
          <p:cNvSpPr txBox="1">
            <a:spLocks/>
          </p:cNvSpPr>
          <p:nvPr/>
        </p:nvSpPr>
        <p:spPr>
          <a:xfrm>
            <a:off x="6766043" y="2376456"/>
            <a:ext cx="542712" cy="406400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32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8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2"/>
              </a:buClr>
              <a:buSzPct val="75000"/>
              <a:buFont typeface="StarSymbol"/>
              <a:buChar char="–"/>
              <a:defRPr kumimoji="0" lang="de-DE" sz="24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75000"/>
              <a:buFont typeface="StarSymbol"/>
              <a:buChar char="–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>
              <a:buFont typeface="StarSymbol"/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1</a:t>
            </a:r>
            <a:endParaRPr lang="de-DE" sz="2000" dirty="0">
              <a:solidFill>
                <a:srgbClr val="000000"/>
              </a:solidFill>
            </a:endParaRPr>
          </a:p>
        </p:txBody>
      </p:sp>
      <p:sp>
        <p:nvSpPr>
          <p:cNvPr id="5" name="Freihandform 4"/>
          <p:cNvSpPr/>
          <p:nvPr/>
        </p:nvSpPr>
        <p:spPr>
          <a:xfrm>
            <a:off x="5616114" y="2017960"/>
            <a:ext cx="2160000" cy="216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noFill/>
          <a:ln w="19050">
            <a:solidFill>
              <a:srgbClr val="00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5616114" y="3097600"/>
            <a:ext cx="216000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7" name="Gerade Verbindung 6"/>
          <p:cNvSpPr/>
          <p:nvPr/>
        </p:nvSpPr>
        <p:spPr>
          <a:xfrm flipV="1">
            <a:off x="6696113" y="2017601"/>
            <a:ext cx="0" cy="2160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8" name="Gerade Verbindung 7"/>
          <p:cNvSpPr/>
          <p:nvPr/>
        </p:nvSpPr>
        <p:spPr>
          <a:xfrm flipV="1">
            <a:off x="6696114" y="2341961"/>
            <a:ext cx="755999" cy="755999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>
                <a:spLocks noResize="1"/>
              </p:cNvSpPr>
              <p:nvPr/>
            </p:nvSpPr>
            <p:spPr>
              <a:xfrm>
                <a:off x="6780083" y="2784400"/>
                <a:ext cx="201600" cy="20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89991" tIns="44996" rIns="89991" bIns="44996" compatLnSpc="0"/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>
                          <a:latin typeface="Cambria Math"/>
                        </a:rPr>
                        <m:t>α</m:t>
                      </m:r>
                    </m:oMath>
                  </m:oMathPara>
                </a14:m>
                <a:endParaRPr lang="de-DE" i="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083" y="2784400"/>
                <a:ext cx="201600" cy="208800"/>
              </a:xfrm>
              <a:prstGeom prst="rect">
                <a:avLst/>
              </a:prstGeom>
              <a:blipFill rotWithShape="1">
                <a:blip r:embed="rId3"/>
                <a:stretch>
                  <a:fillRect r="-42424" b="-558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ihandform 9"/>
          <p:cNvSpPr/>
          <p:nvPr/>
        </p:nvSpPr>
        <p:spPr>
          <a:xfrm rot="-480000">
            <a:off x="7000498" y="2818312"/>
            <a:ext cx="73802" cy="27553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30" h="533">
                <a:moveTo>
                  <a:pt x="9" y="533"/>
                </a:moveTo>
                <a:cubicBezTo>
                  <a:pt x="287" y="313"/>
                  <a:pt x="0" y="0"/>
                  <a:pt x="0" y="0"/>
                </a:cubicBezTo>
              </a:path>
            </a:pathLst>
          </a:custGeom>
          <a:noFill/>
          <a:ln w="0">
            <a:solidFill>
              <a:srgbClr val="00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2" name="Freihandform 11"/>
          <p:cNvSpPr/>
          <p:nvPr/>
        </p:nvSpPr>
        <p:spPr>
          <a:xfrm>
            <a:off x="6660111" y="1981600"/>
            <a:ext cx="72000" cy="72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3" name="Freihandform 12"/>
          <p:cNvSpPr/>
          <p:nvPr/>
        </p:nvSpPr>
        <p:spPr>
          <a:xfrm>
            <a:off x="5580112" y="3061601"/>
            <a:ext cx="72000" cy="72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4" name="Freihandform 13"/>
          <p:cNvSpPr/>
          <p:nvPr/>
        </p:nvSpPr>
        <p:spPr>
          <a:xfrm>
            <a:off x="6660111" y="4141600"/>
            <a:ext cx="72000" cy="72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5" name="Freihandform 14"/>
          <p:cNvSpPr/>
          <p:nvPr/>
        </p:nvSpPr>
        <p:spPr>
          <a:xfrm>
            <a:off x="7740113" y="3061601"/>
            <a:ext cx="72000" cy="72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/>
              <p:cNvSpPr txBox="1">
                <a:spLocks noResize="1"/>
              </p:cNvSpPr>
              <p:nvPr/>
            </p:nvSpPr>
            <p:spPr>
              <a:xfrm>
                <a:off x="7384074" y="2111200"/>
                <a:ext cx="748799" cy="38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89991" tIns="44996" rIns="89991" bIns="44996" compatLnSpc="0"/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>
                          <a:latin typeface="Cambria Math"/>
                        </a:rPr>
                        <m:t>π</m:t>
                      </m:r>
                      <m:r>
                        <a:rPr lang="de-DE" i="0">
                          <a:latin typeface="Cambria Math"/>
                        </a:rPr>
                        <m:t>/4</m:t>
                      </m:r>
                    </m:oMath>
                  </m:oMathPara>
                </a14:m>
                <a:endParaRPr lang="de-DE" i="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6" name="Textfeld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074" y="2111200"/>
                <a:ext cx="748799" cy="388800"/>
              </a:xfrm>
              <a:prstGeom prst="rect">
                <a:avLst/>
              </a:prstGeom>
              <a:blipFill rotWithShape="1">
                <a:blip r:embed="rId4"/>
                <a:stretch>
                  <a:fillRect b="-78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>
                <a:spLocks noResize="1"/>
              </p:cNvSpPr>
              <p:nvPr/>
            </p:nvSpPr>
            <p:spPr>
              <a:xfrm>
                <a:off x="6336113" y="1628800"/>
                <a:ext cx="748799" cy="38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89991" tIns="44996" rIns="89991" bIns="44996" compatLnSpc="0"/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>
                          <a:latin typeface="Cambria Math"/>
                        </a:rPr>
                        <m:t>π</m:t>
                      </m:r>
                      <m:r>
                        <a:rPr lang="de-DE" i="0">
                          <a:latin typeface="Cambria Math"/>
                        </a:rPr>
                        <m:t>/2</m:t>
                      </m:r>
                    </m:oMath>
                  </m:oMathPara>
                </a14:m>
                <a:endParaRPr lang="de-DE" i="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113" y="1628800"/>
                <a:ext cx="748799" cy="388800"/>
              </a:xfrm>
              <a:prstGeom prst="rect">
                <a:avLst/>
              </a:prstGeom>
              <a:blipFill rotWithShape="1">
                <a:blip r:embed="rId5"/>
                <a:stretch>
                  <a:fillRect b="-78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/>
              <p:cNvSpPr txBox="1">
                <a:spLocks noResize="1"/>
              </p:cNvSpPr>
              <p:nvPr/>
            </p:nvSpPr>
            <p:spPr>
              <a:xfrm>
                <a:off x="5216359" y="2917607"/>
                <a:ext cx="417960" cy="38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89991" tIns="44996" rIns="89991" bIns="44996" compatLnSpc="0"/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i="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8" name="Textfeld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359" y="2917607"/>
                <a:ext cx="417960" cy="38880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>
                <a:spLocks noResize="1"/>
              </p:cNvSpPr>
              <p:nvPr/>
            </p:nvSpPr>
            <p:spPr>
              <a:xfrm>
                <a:off x="7661779" y="2903200"/>
                <a:ext cx="1018439" cy="38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89991" tIns="44996" rIns="89991" bIns="44996" compatLnSpc="0"/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>
                          <a:latin typeface="Cambria Math"/>
                        </a:rPr>
                        <m:t>0</m:t>
                      </m:r>
                      <m:r>
                        <a:rPr lang="de-DE" i="0">
                          <a:latin typeface="Cambria Math"/>
                        </a:rPr>
                        <m:t>;2</m:t>
                      </m:r>
                      <m:r>
                        <m:rPr>
                          <m:sty m:val="p"/>
                        </m:rPr>
                        <a:rPr lang="de-DE" i="0">
                          <a:latin typeface="Cambria Math"/>
                        </a:rPr>
                        <m:t>π</m:t>
                      </m:r>
                    </m:oMath>
                  </m:oMathPara>
                </a14:m>
                <a:endParaRPr lang="de-DE" i="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1779" y="2903200"/>
                <a:ext cx="1018439" cy="3888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/>
              <p:cNvSpPr txBox="1">
                <a:spLocks noResize="1"/>
              </p:cNvSpPr>
              <p:nvPr/>
            </p:nvSpPr>
            <p:spPr>
              <a:xfrm>
                <a:off x="6264113" y="4220800"/>
                <a:ext cx="959760" cy="38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89991" tIns="44996" rIns="89991" bIns="44996" compatLnSpc="0"/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>
                          <a:latin typeface="Cambria Math"/>
                        </a:rPr>
                        <m:t>3</m:t>
                      </m:r>
                      <m:r>
                        <m:rPr>
                          <m:sty m:val="p"/>
                        </m:rPr>
                        <a:rPr lang="de-DE" i="0">
                          <a:latin typeface="Cambria Math"/>
                        </a:rPr>
                        <m:t>π</m:t>
                      </m:r>
                      <m:r>
                        <a:rPr lang="de-DE" i="0">
                          <a:latin typeface="Cambria Math"/>
                        </a:rPr>
                        <m:t>/2</m:t>
                      </m:r>
                    </m:oMath>
                  </m:oMathPara>
                </a14:m>
                <a:endParaRPr lang="de-DE" i="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13" y="4220800"/>
                <a:ext cx="959760" cy="388800"/>
              </a:xfrm>
              <a:prstGeom prst="rect">
                <a:avLst/>
              </a:prstGeom>
              <a:blipFill rotWithShape="1">
                <a:blip r:embed="rId8"/>
                <a:stretch>
                  <a:fillRect b="-78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platzhalter 21"/>
          <p:cNvSpPr txBox="1">
            <a:spLocks/>
          </p:cNvSpPr>
          <p:nvPr/>
        </p:nvSpPr>
        <p:spPr>
          <a:xfrm>
            <a:off x="6837896" y="3040479"/>
            <a:ext cx="397246" cy="406400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32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8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2"/>
              </a:buClr>
              <a:buSzPct val="75000"/>
              <a:buFont typeface="StarSymbol"/>
              <a:buChar char="–"/>
              <a:defRPr kumimoji="0" lang="de-DE" sz="24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75000"/>
              <a:buFont typeface="StarSymbol"/>
              <a:buChar char="–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>
              <a:buFont typeface="StarSymbol"/>
              <a:buNone/>
            </a:pPr>
            <a:r>
              <a:rPr lang="de-DE" sz="2000" dirty="0" smtClean="0">
                <a:solidFill>
                  <a:srgbClr val="FF0000"/>
                </a:solidFill>
              </a:rPr>
              <a:t>a</a:t>
            </a:r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22" name="Textplatzhalter 22"/>
          <p:cNvSpPr txBox="1">
            <a:spLocks/>
          </p:cNvSpPr>
          <p:nvPr/>
        </p:nvSpPr>
        <p:spPr>
          <a:xfrm>
            <a:off x="7324074" y="2523679"/>
            <a:ext cx="397246" cy="406400"/>
          </a:xfrm>
          <a:prstGeom prst="rect">
            <a:avLst/>
          </a:prstGeom>
        </p:spPr>
        <p:txBody>
          <a:bodyPr vert="horz" wrap="square">
            <a:sp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algn="l" rtl="0" eaLnBrk="1" latinLnBrk="0" hangingPunct="1">
              <a:spcBef>
                <a:spcPts val="0"/>
              </a:spcBef>
              <a:spcAft>
                <a:spcPts val="1417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32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 algn="l" rtl="0" eaLnBrk="1" latinLnBrk="0" hangingPunct="1">
              <a:spcBef>
                <a:spcPts val="0"/>
              </a:spcBef>
              <a:spcAft>
                <a:spcPts val="1134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8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 algn="l" rtl="0" eaLnBrk="1" latinLnBrk="0" hangingPunct="1">
              <a:spcBef>
                <a:spcPts val="0"/>
              </a:spcBef>
              <a:spcAft>
                <a:spcPts val="850"/>
              </a:spcAft>
              <a:buClr>
                <a:schemeClr val="accent2"/>
              </a:buClr>
              <a:buSzPct val="75000"/>
              <a:buFont typeface="StarSymbol"/>
              <a:buChar char="–"/>
              <a:defRPr kumimoji="0" lang="de-DE" sz="24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 algn="l" rtl="0" eaLnBrk="1" latinLnBrk="0" hangingPunct="1">
              <a:spcBef>
                <a:spcPts val="0"/>
              </a:spcBef>
              <a:spcAft>
                <a:spcPts val="567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75000"/>
              <a:buFont typeface="StarSymbol"/>
              <a:buChar char="–"/>
              <a:defRPr kumimoji="0" lang="de-DE" sz="2000" b="0" i="0" u="none" strike="noStrike" kern="120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1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2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3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 algn="l" rtl="0" eaLnBrk="1" latinLnBrk="0" hangingPunct="1">
              <a:spcBef>
                <a:spcPts val="0"/>
              </a:spcBef>
              <a:spcAft>
                <a:spcPts val="283"/>
              </a:spcAft>
              <a:buClr>
                <a:schemeClr val="accent4"/>
              </a:buClr>
              <a:buSzPct val="45000"/>
              <a:buFont typeface="StarSymbol"/>
              <a:buChar char="●"/>
              <a:defRPr kumimoji="0" lang="de-DE" sz="2000" b="0" i="0" u="none" strike="noStrike" kern="1200" baseline="0">
                <a:ln>
                  <a:noFill/>
                </a:ln>
                <a:solidFill>
                  <a:schemeClr val="tx1"/>
                </a:solidFill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>
              <a:buFont typeface="StarSymbol"/>
              <a:buNone/>
            </a:pPr>
            <a:r>
              <a:rPr lang="de-DE" sz="2000" dirty="0" smtClean="0">
                <a:solidFill>
                  <a:srgbClr val="0000FF"/>
                </a:solidFill>
              </a:rPr>
              <a:t>b</a:t>
            </a:r>
            <a:endParaRPr lang="de-DE" sz="2000" dirty="0">
              <a:solidFill>
                <a:srgbClr val="0000FF"/>
              </a:solidFill>
            </a:endParaRPr>
          </a:p>
        </p:txBody>
      </p:sp>
      <p:sp>
        <p:nvSpPr>
          <p:cNvPr id="23" name="Gerade Verbindung 22"/>
          <p:cNvSpPr/>
          <p:nvPr/>
        </p:nvSpPr>
        <p:spPr>
          <a:xfrm>
            <a:off x="7464383" y="2348880"/>
            <a:ext cx="0" cy="755999"/>
          </a:xfrm>
          <a:prstGeom prst="line">
            <a:avLst/>
          </a:prstGeom>
          <a:noFill/>
          <a:ln w="36000">
            <a:solidFill>
              <a:srgbClr val="0000FF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24" name="Gerade Verbindung 23"/>
          <p:cNvSpPr/>
          <p:nvPr/>
        </p:nvSpPr>
        <p:spPr>
          <a:xfrm>
            <a:off x="6708384" y="3104879"/>
            <a:ext cx="755999" cy="0"/>
          </a:xfrm>
          <a:prstGeom prst="line">
            <a:avLst/>
          </a:prstGeom>
          <a:noFill/>
          <a:ln w="36000">
            <a:solidFill>
              <a:srgbClr val="FF0000"/>
            </a:solidFill>
            <a:prstDash val="solid"/>
          </a:ln>
        </p:spPr>
        <p:txBody>
          <a:bodyPr vert="horz" lIns="107989" tIns="62993" rIns="107989" bIns="62993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Freihandform 10"/>
          <p:cNvSpPr/>
          <p:nvPr/>
        </p:nvSpPr>
        <p:spPr>
          <a:xfrm>
            <a:off x="7416113" y="2305600"/>
            <a:ext cx="72000" cy="72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0000"/>
          </a:solidFill>
          <a:ln w="0">
            <a:solidFill>
              <a:srgbClr val="FF0000"/>
            </a:solidFill>
            <a:prstDash val="solid"/>
          </a:ln>
        </p:spPr>
        <p:txBody>
          <a:bodyPr vert="horz" lIns="89991" tIns="44996" rIns="89991" bIns="4499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hteck 24"/>
              <p:cNvSpPr/>
              <p:nvPr/>
            </p:nvSpPr>
            <p:spPr>
              <a:xfrm>
                <a:off x="7288641" y="3761422"/>
                <a:ext cx="1459823" cy="5124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00" smtClean="0">
                          <a:latin typeface="Cambria Math"/>
                        </a:rPr>
                        <m:t>cos</m:t>
                      </m:r>
                      <m:r>
                        <a:rPr lang="de-DE" sz="1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00" i="0">
                          <a:latin typeface="Cambria Math"/>
                        </a:rPr>
                        <m:t>α</m:t>
                      </m:r>
                      <m:r>
                        <a:rPr lang="de-DE" sz="1600" i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de-DE" sz="1600" i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de-DE" sz="1600" i="0">
                          <a:latin typeface="Cambria Math"/>
                        </a:rPr>
                        <m:t>=</m:t>
                      </m:r>
                      <m:r>
                        <a:rPr lang="de-DE" sz="1600" i="1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de-DE" sz="1600" i="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641" y="3761422"/>
                <a:ext cx="1459823" cy="512448"/>
              </a:xfrm>
              <a:prstGeom prst="rect">
                <a:avLst/>
              </a:prstGeom>
              <a:blipFill rotWithShape="1"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/>
              <p:cNvSpPr/>
              <p:nvPr/>
            </p:nvSpPr>
            <p:spPr>
              <a:xfrm>
                <a:off x="4659034" y="3717032"/>
                <a:ext cx="1425134" cy="558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DE" sz="1600" smtClean="0">
                          <a:latin typeface="Cambria Math"/>
                        </a:rPr>
                        <m:t>sin</m:t>
                      </m:r>
                      <m:r>
                        <a:rPr lang="de-DE" sz="16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DE" sz="1600" i="0">
                          <a:latin typeface="Cambria Math"/>
                        </a:rPr>
                        <m:t>α</m:t>
                      </m:r>
                      <m:r>
                        <a:rPr lang="de-DE" sz="1600" i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1600" i="1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de-DE" sz="1600" i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de-DE" sz="1600" i="0">
                          <a:latin typeface="Cambria Math"/>
                        </a:rPr>
                        <m:t>=</m:t>
                      </m:r>
                      <m:r>
                        <a:rPr lang="de-DE" sz="1600" i="1">
                          <a:latin typeface="Cambria Math"/>
                        </a:rPr>
                        <m:t>𝑏</m:t>
                      </m:r>
                    </m:oMath>
                  </m:oMathPara>
                </a14:m>
                <a:endParaRPr lang="de-DE" sz="1600" i="0" dirty="0"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034" y="3717032"/>
                <a:ext cx="1425134" cy="55823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38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 txBox="1">
            <a:spLocks noGrp="1"/>
          </p:cNvSpPr>
          <p:nvPr>
            <p:ph type="title"/>
          </p:nvPr>
        </p:nvSpPr>
        <p:spPr>
          <a:xfrm>
            <a:off x="612648" y="335703"/>
            <a:ext cx="8153400" cy="776394"/>
          </a:xfrm>
        </p:spPr>
        <p:txBody>
          <a:bodyPr lIns="82945" tIns="41473" rIns="82945" bIns="41473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>
              <a:buNone/>
            </a:pPr>
            <a:r>
              <a:rPr lang="de-DE" dirty="0"/>
              <a:t>Allgemeine Formeln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el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0037463"/>
                  </p:ext>
                </p:extLst>
              </p:nvPr>
            </p:nvGraphicFramePr>
            <p:xfrm>
              <a:off x="587633" y="1599918"/>
              <a:ext cx="7968735" cy="4593342"/>
            </p:xfrm>
            <a:graphic>
              <a:graphicData uri="http://schemas.openxmlformats.org/drawingml/2006/table">
                <a:tbl>
                  <a:tblPr firstRow="1" bandRow="1">
                    <a:tableStyleId>{69012ECD-51FC-41F1-AA8D-1B2483CD663E}</a:tableStyleId>
                  </a:tblPr>
                  <a:tblGrid>
                    <a:gridCol w="45722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39651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5454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/>
                            <a:t>Beschreibung</a:t>
                          </a:r>
                          <a:endParaRPr lang="de-DE" sz="16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/>
                            <a:t>Formel</a:t>
                          </a:r>
                          <a:endParaRPr lang="de-DE" sz="16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9167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p-q-Formel zum Lösen quadratischer Gleichungen </a:t>
                          </a:r>
                          <a14:m>
                            <m:oMath xmlns:m="http://schemas.openxmlformats.org/officeDocument/2006/math">
                              <m:r>
                                <a:rPr lang="de-DE" sz="1600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1600" smtClean="0">
                                  <a:latin typeface="Cambria Math"/>
                                </a:rPr>
                                <m:t>²+</m:t>
                              </m:r>
                              <m:r>
                                <a:rPr lang="de-DE" sz="1600" smtClean="0">
                                  <a:latin typeface="Cambria Math"/>
                                </a:rPr>
                                <m:t>𝑝𝑥</m:t>
                              </m:r>
                              <m:r>
                                <a:rPr lang="de-DE" sz="160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de-DE" sz="1600" smtClean="0">
                                  <a:latin typeface="Cambria Math"/>
                                </a:rPr>
                                <m:t>𝑞</m:t>
                              </m:r>
                              <m:r>
                                <a:rPr lang="de-DE" sz="1600">
                                  <a:latin typeface="Cambria Math"/>
                                </a:rPr>
                                <m:t>=</m:t>
                              </m:r>
                              <m:r>
                                <a:rPr lang="de-DE" sz="1600" smtClean="0">
                                  <a:latin typeface="Cambria Math"/>
                                </a:rPr>
                                <m:t>0</m:t>
                              </m:r>
                            </m:oMath>
                          </a14:m>
                          <a:endParaRPr lang="de-DE" sz="1600" dirty="0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60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1600">
                                        <a:latin typeface="Cambria Math"/>
                                      </a:rPr>
                                      <m:t>1,2</m:t>
                                    </m:r>
                                  </m:sub>
                                </m:sSub>
                                <m:r>
                                  <a:rPr lang="de-DE" sz="1600">
                                    <a:latin typeface="Cambria Math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sz="1600">
                                        <a:latin typeface="Cambria Math"/>
                                      </a:rPr>
                                      <m:t>𝑝</m:t>
                                    </m:r>
                                  </m:num>
                                  <m:den>
                                    <m:r>
                                      <a:rPr lang="de-DE" sz="160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de-DE" sz="1600">
                                    <a:latin typeface="Cambria Math"/>
                                  </a:rPr>
                                  <m:t>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de-DE" sz="1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sSup>
                                          <m:sSupPr>
                                            <m:ctrlPr>
                                              <a:rPr lang="de-DE" sz="1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de-DE" sz="1600">
                                                <a:latin typeface="Cambria Math"/>
                                              </a:rPr>
                                              <m:t>𝑝</m:t>
                                            </m:r>
                                          </m:e>
                                          <m:sup>
                                            <m:r>
                                              <a:rPr lang="de-DE" sz="1600"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num>
                                      <m:den>
                                        <m:r>
                                          <a:rPr lang="de-DE" sz="1600">
                                            <a:latin typeface="Cambria Math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  <m:r>
                                      <a:rPr lang="de-DE" sz="160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de-DE" sz="1600">
                                        <a:latin typeface="Cambria Math"/>
                                      </a:rPr>
                                      <m:t>𝑞</m:t>
                                    </m:r>
                                  </m:e>
                                </m:rad>
                              </m:oMath>
                            </m:oMathPara>
                          </a14:m>
                          <a:endParaRPr lang="de-DE" sz="1600" dirty="0">
                            <a:latin typeface="Albany" pitchFamily="18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1454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Bei senkrechten Geraden, wobei </a:t>
                          </a:r>
                          <a:br>
                            <a:rPr lang="de-DE" sz="1600" dirty="0" smtClean="0"/>
                          </a:br>
                          <a:r>
                            <a:rPr lang="de-DE" sz="1600" dirty="0" smtClean="0"/>
                            <a:t>m</a:t>
                          </a:r>
                          <a:r>
                            <a:rPr lang="de-DE" sz="1600" baseline="-25000" dirty="0" smtClean="0"/>
                            <a:t>1</a:t>
                          </a:r>
                          <a:r>
                            <a:rPr lang="de-DE" sz="1600" dirty="0" smtClean="0"/>
                            <a:t> und m</a:t>
                          </a:r>
                          <a:r>
                            <a:rPr lang="de-DE" sz="1600" baseline="-25000" dirty="0" smtClean="0"/>
                            <a:t>2</a:t>
                          </a:r>
                          <a:r>
                            <a:rPr lang="de-DE" sz="1600" dirty="0" smtClean="0"/>
                            <a:t> die Steigungen sind,</a:t>
                          </a:r>
                          <a:r>
                            <a:rPr lang="de-DE" sz="1600" baseline="0" dirty="0" smtClean="0"/>
                            <a:t> gilt:</a:t>
                          </a:r>
                          <a:endParaRPr lang="de-DE" sz="1600" dirty="0" smtClean="0"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60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de-DE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DE" sz="1600" smtClean="0">
                                    <a:latin typeface="Cambria Math"/>
                                  </a:rPr>
                                  <m:t>∙</m:t>
                                </m:r>
                                <m:sSub>
                                  <m:sSubPr>
                                    <m:ctrlPr>
                                      <a:rPr lang="de-DE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600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de-DE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de-DE" sz="1600" smtClean="0">
                                    <a:latin typeface="Cambria Math"/>
                                  </a:rPr>
                                  <m:t>=−1</m:t>
                                </m:r>
                              </m:oMath>
                            </m:oMathPara>
                          </a14:m>
                          <a:endParaRPr lang="de-DE" sz="1600" dirty="0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5324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Fläche eines Dreiecks</a:t>
                          </a:r>
                          <a:endParaRPr lang="de-DE" sz="1600" dirty="0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smtClean="0">
                                    <a:latin typeface="Cambria Math"/>
                                  </a:rPr>
                                  <m:t>𝐴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de-DE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DE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de-DE" sz="1600" smtClean="0">
                                    <a:latin typeface="Cambria Math"/>
                                  </a:rPr>
                                  <m:t>𝑔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h</m:t>
                                </m:r>
                              </m:oMath>
                            </m:oMathPara>
                          </a14:m>
                          <a:endParaRPr lang="de-DE" sz="1600" dirty="0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7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Fläche und Umfang eines Kreises</a:t>
                          </a:r>
                          <a:endParaRPr lang="de-DE" sz="1600" dirty="0" smtClean="0"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𝐴</m:t>
                                </m:r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²</m:t>
                                </m:r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𝜋</m:t>
                                </m:r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     </m:t>
                                </m:r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𝑈</m:t>
                                </m:r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=2</m:t>
                                </m:r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𝜋</m:t>
                                </m:r>
                                <m:r>
                                  <a:rPr kumimoji="0" lang="de-DE" sz="1600" kern="1200" smtClean="0">
                                    <a:latin typeface="Cambria Math"/>
                                  </a:rPr>
                                  <m:t>𝑟</m:t>
                                </m:r>
                              </m:oMath>
                            </m:oMathPara>
                          </a14:m>
                          <a:endParaRPr kumimoji="0" lang="de-DE" sz="1600" b="0" i="1" kern="1200" dirty="0">
                            <a:solidFill>
                              <a:schemeClr val="dk1"/>
                            </a:solidFill>
                            <a:latin typeface="Cambria Math"/>
                            <a:ea typeface="+mn-ea"/>
                            <a:cs typeface="+mn-cs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5048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Volumen eines spitzen Körpers</a:t>
                          </a:r>
                          <a:endParaRPr lang="de-DE" sz="1600" dirty="0" smtClean="0"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smtClean="0">
                                    <a:latin typeface="Cambria Math"/>
                                  </a:rPr>
                                  <m:t>𝑉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de-DE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e-DE" sz="160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de-DE" sz="1600" smtClean="0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de-DE" sz="1600" smtClean="0">
                                    <a:latin typeface="Cambria Math"/>
                                  </a:rPr>
                                  <m:t>𝐺</m:t>
                                </m:r>
                                <m:r>
                                  <a:rPr lang="de-DE" sz="1600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de-DE" sz="1600">
                                    <a:latin typeface="Cambria Math"/>
                                  </a:rPr>
                                  <m:t>h</m:t>
                                </m:r>
                              </m:oMath>
                            </m:oMathPara>
                          </a14:m>
                          <a:endParaRPr lang="de-DE" sz="1600" dirty="0" smtClean="0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8066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Volumen eines geraden Körpers </a:t>
                          </a:r>
                          <a:br>
                            <a:rPr lang="de-DE" sz="1600" dirty="0" smtClean="0"/>
                          </a:br>
                          <a:r>
                            <a:rPr lang="de-DE" sz="1600" dirty="0" smtClean="0"/>
                            <a:t>und eines Zylinders</a:t>
                          </a:r>
                          <a:endParaRPr lang="de-DE" sz="1600" dirty="0" smtClean="0"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600" smtClean="0">
                                    <a:latin typeface="Cambria Math"/>
                                  </a:rPr>
                                  <m:t>𝑉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𝐺</m:t>
                                </m:r>
                                <m:r>
                                  <a:rPr lang="de-DE" sz="1600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de-DE" sz="1600">
                                    <a:latin typeface="Cambria Math"/>
                                  </a:rPr>
                                  <m:t>h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;   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𝑉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𝑟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²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𝜋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∙</m:t>
                                </m:r>
                                <m:r>
                                  <a:rPr lang="de-DE" sz="1600" smtClean="0">
                                    <a:latin typeface="Cambria Math"/>
                                  </a:rPr>
                                  <m:t>h</m:t>
                                </m:r>
                              </m:oMath>
                            </m:oMathPara>
                          </a14:m>
                          <a:endParaRPr lang="de-DE" sz="1600" dirty="0" smtClean="0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el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0037463"/>
                  </p:ext>
                </p:extLst>
              </p:nvPr>
            </p:nvGraphicFramePr>
            <p:xfrm>
              <a:off x="587633" y="1599918"/>
              <a:ext cx="7968735" cy="4593342"/>
            </p:xfrm>
            <a:graphic>
              <a:graphicData uri="http://schemas.openxmlformats.org/drawingml/2006/table">
                <a:tbl>
                  <a:tblPr firstRow="1" bandRow="1">
                    <a:tableStyleId>{69012ECD-51FC-41F1-AA8D-1B2483CD663E}</a:tableStyleId>
                  </a:tblPr>
                  <a:tblGrid>
                    <a:gridCol w="4572225"/>
                    <a:gridCol w="3396510"/>
                  </a:tblGrid>
                  <a:tr h="54546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/>
                            <a:t>Beschreibung</a:t>
                          </a:r>
                          <a:endParaRPr lang="de-DE" sz="16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de-DE" sz="1600" dirty="0" smtClean="0"/>
                            <a:t>Formel</a:t>
                          </a:r>
                          <a:endParaRPr lang="de-DE" sz="16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891674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61644" r="-74400" b="-3636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34409" t="-61644" b="-363699"/>
                          </a:stretch>
                        </a:blipFill>
                      </a:tcPr>
                    </a:tc>
                  </a:tr>
                  <a:tr h="914541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Bei senkrechten Geraden, wobei </a:t>
                          </a:r>
                          <a:br>
                            <a:rPr lang="de-DE" sz="1600" dirty="0" smtClean="0"/>
                          </a:br>
                          <a:r>
                            <a:rPr lang="de-DE" sz="1600" dirty="0" smtClean="0"/>
                            <a:t>m</a:t>
                          </a:r>
                          <a:r>
                            <a:rPr lang="de-DE" sz="1600" baseline="-25000" dirty="0" smtClean="0"/>
                            <a:t>1</a:t>
                          </a:r>
                          <a:r>
                            <a:rPr lang="de-DE" sz="1600" dirty="0" smtClean="0"/>
                            <a:t> und m</a:t>
                          </a:r>
                          <a:r>
                            <a:rPr lang="de-DE" sz="1600" baseline="-25000" dirty="0" smtClean="0"/>
                            <a:t>2</a:t>
                          </a:r>
                          <a:r>
                            <a:rPr lang="de-DE" sz="1600" dirty="0" smtClean="0"/>
                            <a:t> die Steigungen sind,</a:t>
                          </a:r>
                          <a:r>
                            <a:rPr lang="de-DE" sz="1600" baseline="0" dirty="0" smtClean="0"/>
                            <a:t> gilt:</a:t>
                          </a:r>
                          <a:endParaRPr lang="de-DE" sz="1600" dirty="0" smtClean="0"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34409" t="-157333" b="-254000"/>
                          </a:stretch>
                        </a:blipFill>
                      </a:tcPr>
                    </a:tc>
                  </a:tr>
                  <a:tr h="653244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Fläche eines Dreiecks</a:t>
                          </a:r>
                          <a:endParaRPr lang="de-DE" sz="1600" dirty="0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34409" t="-360748" b="-256075"/>
                          </a:stretch>
                        </a:blipFill>
                      </a:tcPr>
                    </a:tc>
                  </a:tr>
                  <a:tr h="45727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Fläche und Umfang eines Kreises</a:t>
                          </a:r>
                          <a:endParaRPr lang="de-DE" sz="1600" dirty="0" smtClean="0"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34409" t="-657333" b="-265333"/>
                          </a:stretch>
                        </a:blipFill>
                      </a:tcPr>
                    </a:tc>
                  </a:tr>
                  <a:tr h="550483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Volumen eines spitzen Körpers</a:t>
                          </a:r>
                          <a:endParaRPr lang="de-DE" sz="1600" dirty="0" smtClean="0"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34409" t="-624176" b="-118681"/>
                          </a:stretch>
                        </a:blipFill>
                      </a:tcPr>
                    </a:tc>
                  </a:tr>
                  <a:tr h="58066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de-DE" sz="1600" dirty="0" smtClean="0"/>
                            <a:t>Volumen eines geraden Körpers </a:t>
                          </a:r>
                          <a:br>
                            <a:rPr lang="de-DE" sz="1600" dirty="0" smtClean="0"/>
                          </a:br>
                          <a:r>
                            <a:rPr lang="de-DE" sz="1600" dirty="0" smtClean="0"/>
                            <a:t>und eines Zylinders</a:t>
                          </a:r>
                          <a:endParaRPr lang="de-DE" sz="1600" dirty="0" smtClean="0">
                            <a:solidFill>
                              <a:srgbClr val="000000"/>
                            </a:solidFill>
                            <a:latin typeface="+mn-lt"/>
                          </a:endParaRPr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82944" marR="82944" marT="41476" marB="41476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34409" t="-693684" b="-1368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Gleichschenkliges Dreieck 4"/>
          <p:cNvSpPr/>
          <p:nvPr/>
        </p:nvSpPr>
        <p:spPr>
          <a:xfrm>
            <a:off x="3484114" y="4016919"/>
            <a:ext cx="849127" cy="45727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3698705" y="4372312"/>
            <a:ext cx="246058" cy="283811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de-DE" sz="1300" dirty="0">
                <a:solidFill>
                  <a:srgbClr val="000000"/>
                </a:solidFill>
              </a:rPr>
              <a:t>g</a:t>
            </a:r>
            <a:endParaRPr lang="de-DE" sz="1300" dirty="0"/>
          </a:p>
        </p:txBody>
      </p:sp>
      <p:sp>
        <p:nvSpPr>
          <p:cNvPr id="16" name="Rechteck 15"/>
          <p:cNvSpPr/>
          <p:nvPr/>
        </p:nvSpPr>
        <p:spPr>
          <a:xfrm>
            <a:off x="3876019" y="4147568"/>
            <a:ext cx="255676" cy="283811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de-DE" sz="1300" dirty="0">
                <a:solidFill>
                  <a:srgbClr val="000000"/>
                </a:solidFill>
              </a:rPr>
              <a:t>h</a:t>
            </a:r>
            <a:endParaRPr lang="de-DE" sz="1300" dirty="0"/>
          </a:p>
        </p:txBody>
      </p:sp>
      <p:cxnSp>
        <p:nvCxnSpPr>
          <p:cNvPr id="9" name="Gerade Verbindung 8"/>
          <p:cNvCxnSpPr>
            <a:stCxn id="5" idx="0"/>
            <a:endCxn id="5" idx="3"/>
          </p:cNvCxnSpPr>
          <p:nvPr/>
        </p:nvCxnSpPr>
        <p:spPr>
          <a:xfrm>
            <a:off x="3908678" y="4016919"/>
            <a:ext cx="0" cy="4572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4236787" y="4641350"/>
            <a:ext cx="404240" cy="39194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de-DE" dirty="0"/>
          </a:p>
        </p:txBody>
      </p:sp>
      <p:cxnSp>
        <p:nvCxnSpPr>
          <p:cNvPr id="21" name="Gerade Verbindung 20"/>
          <p:cNvCxnSpPr>
            <a:stCxn id="20" idx="6"/>
          </p:cNvCxnSpPr>
          <p:nvPr/>
        </p:nvCxnSpPr>
        <p:spPr>
          <a:xfrm flipH="1">
            <a:off x="4438908" y="4837323"/>
            <a:ext cx="2021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>
            <a:off x="4413913" y="4595518"/>
            <a:ext cx="225218" cy="283811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de-DE" sz="1300" dirty="0">
                <a:solidFill>
                  <a:srgbClr val="000000"/>
                </a:solidFill>
              </a:rPr>
              <a:t>r</a:t>
            </a:r>
            <a:endParaRPr lang="de-DE" sz="1300" dirty="0"/>
          </a:p>
        </p:txBody>
      </p:sp>
      <p:cxnSp>
        <p:nvCxnSpPr>
          <p:cNvPr id="25" name="Gerade Verbindung 24"/>
          <p:cNvCxnSpPr/>
          <p:nvPr/>
        </p:nvCxnSpPr>
        <p:spPr>
          <a:xfrm flipH="1">
            <a:off x="3757053" y="3264895"/>
            <a:ext cx="407159" cy="556051"/>
          </a:xfrm>
          <a:prstGeom prst="line">
            <a:avLst/>
          </a:prstGeom>
          <a:ln w="127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 flipV="1">
            <a:off x="3722872" y="3337826"/>
            <a:ext cx="587857" cy="417795"/>
          </a:xfrm>
          <a:prstGeom prst="line">
            <a:avLst/>
          </a:prstGeom>
          <a:ln w="127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hteck 32"/>
              <p:cNvSpPr/>
              <p:nvPr/>
            </p:nvSpPr>
            <p:spPr>
              <a:xfrm>
                <a:off x="3776425" y="3060965"/>
                <a:ext cx="1182916" cy="283811"/>
              </a:xfrm>
              <a:prstGeom prst="rect">
                <a:avLst/>
              </a:prstGeom>
            </p:spPr>
            <p:txBody>
              <a:bodyPr wrap="none" lIns="82945" tIns="41473" rIns="82945" bIns="41473">
                <a:spAutoFit/>
              </a:bodyPr>
              <a:lstStyle/>
              <a:p>
                <a:pPr algn="ctr" defTabSz="829452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300" i="1">
                          <a:solidFill>
                            <a:srgbClr val="0000FF"/>
                          </a:solidFill>
                          <a:latin typeface="Cambria Math"/>
                        </a:rPr>
                        <m:t>𝑦</m:t>
                      </m:r>
                      <m:r>
                        <a:rPr lang="de-DE" sz="13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3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3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de-DE" sz="13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de-DE" sz="1300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de-DE" sz="1300" i="1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de-DE" sz="13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3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de-DE" sz="13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DE" sz="13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Rechtec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650" y="3374147"/>
                <a:ext cx="1287275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hteck 33"/>
              <p:cNvSpPr/>
              <p:nvPr/>
            </p:nvSpPr>
            <p:spPr>
              <a:xfrm>
                <a:off x="3952943" y="3681341"/>
                <a:ext cx="1190611" cy="283811"/>
              </a:xfrm>
              <a:prstGeom prst="rect">
                <a:avLst/>
              </a:prstGeom>
            </p:spPr>
            <p:txBody>
              <a:bodyPr wrap="none" lIns="82945" tIns="41473" rIns="82945" bIns="41473">
                <a:spAutoFit/>
              </a:bodyPr>
              <a:lstStyle/>
              <a:p>
                <a:pPr algn="ctr" defTabSz="829452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300" i="1">
                          <a:solidFill>
                            <a:srgbClr val="006600"/>
                          </a:solidFill>
                          <a:latin typeface="Cambria Math"/>
                        </a:rPr>
                        <m:t>𝑦</m:t>
                      </m:r>
                      <m:r>
                        <a:rPr lang="de-DE" sz="1300" i="1">
                          <a:solidFill>
                            <a:srgbClr val="0066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de-DE" sz="1300" i="1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300" i="1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de-DE" sz="1300" i="1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sz="1300" i="1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de-DE" sz="1300" i="1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de-DE" sz="1300" i="1">
                              <a:solidFill>
                                <a:srgbClr val="0066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1300" i="1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de-DE" sz="1300" i="1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1300" dirty="0">
                  <a:solidFill>
                    <a:srgbClr val="006600"/>
                  </a:solidFill>
                </a:endParaRPr>
              </a:p>
            </p:txBody>
          </p:sp>
        </mc:Choice>
        <mc:Fallback xmlns=""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6322" y="4057996"/>
                <a:ext cx="1295611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Flussdiagramm: Magnetplattenspeicher 34"/>
          <p:cNvSpPr/>
          <p:nvPr/>
        </p:nvSpPr>
        <p:spPr>
          <a:xfrm>
            <a:off x="4137290" y="5715352"/>
            <a:ext cx="409790" cy="457270"/>
          </a:xfrm>
          <a:prstGeom prst="flowChartMagneticDisk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de-DE" dirty="0"/>
          </a:p>
        </p:txBody>
      </p:sp>
      <p:cxnSp>
        <p:nvCxnSpPr>
          <p:cNvPr id="36" name="Gerade Verbindung 35"/>
          <p:cNvCxnSpPr/>
          <p:nvPr/>
        </p:nvCxnSpPr>
        <p:spPr>
          <a:xfrm flipH="1">
            <a:off x="4327075" y="5789956"/>
            <a:ext cx="20212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/>
          <p:cNvSpPr/>
          <p:nvPr/>
        </p:nvSpPr>
        <p:spPr>
          <a:xfrm>
            <a:off x="4302080" y="5501548"/>
            <a:ext cx="225218" cy="283811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de-DE" sz="1300" dirty="0">
                <a:solidFill>
                  <a:srgbClr val="000000"/>
                </a:solidFill>
              </a:rPr>
              <a:t>r</a:t>
            </a:r>
            <a:endParaRPr lang="de-DE" sz="1300" dirty="0"/>
          </a:p>
        </p:txBody>
      </p:sp>
      <p:sp>
        <p:nvSpPr>
          <p:cNvPr id="38" name="Rechteck 37"/>
          <p:cNvSpPr/>
          <p:nvPr/>
        </p:nvSpPr>
        <p:spPr>
          <a:xfrm>
            <a:off x="4529194" y="5762036"/>
            <a:ext cx="255676" cy="283811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de-DE" sz="1300" dirty="0">
                <a:solidFill>
                  <a:srgbClr val="000000"/>
                </a:solidFill>
              </a:rPr>
              <a:t>h</a:t>
            </a:r>
            <a:endParaRPr lang="de-DE" sz="1300" dirty="0"/>
          </a:p>
        </p:txBody>
      </p:sp>
      <p:sp>
        <p:nvSpPr>
          <p:cNvPr id="39" name="Ellipse 38"/>
          <p:cNvSpPr/>
          <p:nvPr/>
        </p:nvSpPr>
        <p:spPr>
          <a:xfrm>
            <a:off x="3632297" y="5388640"/>
            <a:ext cx="522540" cy="19597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 rtlCol="0" anchor="ctr"/>
          <a:lstStyle/>
          <a:p>
            <a:pPr algn="ctr"/>
            <a:endParaRPr lang="de-DE" dirty="0"/>
          </a:p>
        </p:txBody>
      </p:sp>
      <p:cxnSp>
        <p:nvCxnSpPr>
          <p:cNvPr id="41" name="Gerade Verbindung 40"/>
          <p:cNvCxnSpPr>
            <a:stCxn id="39" idx="2"/>
          </p:cNvCxnSpPr>
          <p:nvPr/>
        </p:nvCxnSpPr>
        <p:spPr>
          <a:xfrm flipV="1">
            <a:off x="3632297" y="5062019"/>
            <a:ext cx="262533" cy="4246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>
            <a:endCxn id="39" idx="6"/>
          </p:cNvCxnSpPr>
          <p:nvPr/>
        </p:nvCxnSpPr>
        <p:spPr>
          <a:xfrm>
            <a:off x="3894830" y="5062019"/>
            <a:ext cx="260007" cy="4246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>
            <a:off x="3897029" y="5481975"/>
            <a:ext cx="24193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3854258" y="5370818"/>
            <a:ext cx="225218" cy="283811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de-DE" sz="1300" dirty="0">
                <a:solidFill>
                  <a:srgbClr val="000000"/>
                </a:solidFill>
              </a:rPr>
              <a:t>r</a:t>
            </a:r>
            <a:endParaRPr lang="de-DE" sz="1300" dirty="0"/>
          </a:p>
        </p:txBody>
      </p:sp>
      <p:cxnSp>
        <p:nvCxnSpPr>
          <p:cNvPr id="50" name="Gerade Verbindung 49"/>
          <p:cNvCxnSpPr/>
          <p:nvPr/>
        </p:nvCxnSpPr>
        <p:spPr>
          <a:xfrm>
            <a:off x="3891524" y="5052788"/>
            <a:ext cx="2043" cy="4318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hteck 52"/>
          <p:cNvSpPr/>
          <p:nvPr/>
        </p:nvSpPr>
        <p:spPr>
          <a:xfrm>
            <a:off x="3736065" y="5137563"/>
            <a:ext cx="255676" cy="283811"/>
          </a:xfrm>
          <a:prstGeom prst="rect">
            <a:avLst/>
          </a:prstGeom>
        </p:spPr>
        <p:txBody>
          <a:bodyPr wrap="none" lIns="82945" tIns="41473" rIns="82945" bIns="41473">
            <a:spAutoFit/>
          </a:bodyPr>
          <a:lstStyle/>
          <a:p>
            <a:r>
              <a:rPr lang="de-DE" sz="1300" dirty="0">
                <a:solidFill>
                  <a:srgbClr val="000000"/>
                </a:solidFill>
              </a:rPr>
              <a:t>h</a:t>
            </a:r>
            <a:endParaRPr lang="de-DE" sz="1300" dirty="0"/>
          </a:p>
        </p:txBody>
      </p:sp>
    </p:spTree>
    <p:extLst>
      <p:ext uri="{BB962C8B-B14F-4D97-AF65-F5344CB8AC3E}">
        <p14:creationId xmlns:p14="http://schemas.microsoft.com/office/powerpoint/2010/main" val="311450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135</Words>
  <Application>Microsoft Office PowerPoint</Application>
  <PresentationFormat>Bildschirmpräsentation (4:3)</PresentationFormat>
  <Paragraphs>59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8" baseType="lpstr">
      <vt:lpstr>MS Gothic</vt:lpstr>
      <vt:lpstr>Albany</vt:lpstr>
      <vt:lpstr>Andale Sans UI</vt:lpstr>
      <vt:lpstr>Arial</vt:lpstr>
      <vt:lpstr>Calibri</vt:lpstr>
      <vt:lpstr>Cambria Math</vt:lpstr>
      <vt:lpstr>Comic Sans MS</vt:lpstr>
      <vt:lpstr>OpenSymbol</vt:lpstr>
      <vt:lpstr>StarSymbol</vt:lpstr>
      <vt:lpstr>Tahoma</vt:lpstr>
      <vt:lpstr>Verdana</vt:lpstr>
      <vt:lpstr>Wingdings</vt:lpstr>
      <vt:lpstr>Wingdings 2</vt:lpstr>
      <vt:lpstr>Galathea</vt:lpstr>
      <vt:lpstr>Differenzialrechnung * Integralrechnung * Geometrie Stochastik * Zusatzthemen * Prüfungsaufgaben</vt:lpstr>
      <vt:lpstr>Fahrplan</vt:lpstr>
      <vt:lpstr>Bogenmaß</vt:lpstr>
      <vt:lpstr>Allgemeine Formeln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267</cp:revision>
  <dcterms:created xsi:type="dcterms:W3CDTF">2013-03-17T05:38:34Z</dcterms:created>
  <dcterms:modified xsi:type="dcterms:W3CDTF">2018-01-25T18:08:57Z</dcterms:modified>
</cp:coreProperties>
</file>